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3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418E5-5E73-45EF-9FEF-64F548642CDE}" type="datetimeFigureOut">
              <a:rPr lang="pt-BR" smtClean="0"/>
              <a:t>10/9/2012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97783-7332-471A-9C92-8974A51D5A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418E5-5E73-45EF-9FEF-64F548642CDE}" type="datetimeFigureOut">
              <a:rPr lang="pt-BR" smtClean="0"/>
              <a:t>10/9/2012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97783-7332-471A-9C92-8974A51D5A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418E5-5E73-45EF-9FEF-64F548642CDE}" type="datetimeFigureOut">
              <a:rPr lang="pt-BR" smtClean="0"/>
              <a:t>10/9/2012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97783-7332-471A-9C92-8974A51D5A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418E5-5E73-45EF-9FEF-64F548642CDE}" type="datetimeFigureOut">
              <a:rPr lang="pt-BR" smtClean="0"/>
              <a:t>10/9/2012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97783-7332-471A-9C92-8974A51D5A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418E5-5E73-45EF-9FEF-64F548642CDE}" type="datetimeFigureOut">
              <a:rPr lang="pt-BR" smtClean="0"/>
              <a:t>10/9/2012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97783-7332-471A-9C92-8974A51D5A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418E5-5E73-45EF-9FEF-64F548642CDE}" type="datetimeFigureOut">
              <a:rPr lang="pt-BR" smtClean="0"/>
              <a:t>10/9/2012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97783-7332-471A-9C92-8974A51D5A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418E5-5E73-45EF-9FEF-64F548642CDE}" type="datetimeFigureOut">
              <a:rPr lang="pt-BR" smtClean="0"/>
              <a:t>10/9/2012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97783-7332-471A-9C92-8974A51D5A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418E5-5E73-45EF-9FEF-64F548642CDE}" type="datetimeFigureOut">
              <a:rPr lang="pt-BR" smtClean="0"/>
              <a:t>10/9/2012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97783-7332-471A-9C92-8974A51D5A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418E5-5E73-45EF-9FEF-64F548642CDE}" type="datetimeFigureOut">
              <a:rPr lang="pt-BR" smtClean="0"/>
              <a:t>10/9/2012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97783-7332-471A-9C92-8974A51D5A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418E5-5E73-45EF-9FEF-64F548642CDE}" type="datetimeFigureOut">
              <a:rPr lang="pt-BR" smtClean="0"/>
              <a:t>10/9/2012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97783-7332-471A-9C92-8974A51D5A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418E5-5E73-45EF-9FEF-64F548642CDE}" type="datetimeFigureOut">
              <a:rPr lang="pt-BR" smtClean="0"/>
              <a:t>10/9/2012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97783-7332-471A-9C92-8974A51D5A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418E5-5E73-45EF-9FEF-64F548642CDE}" type="datetimeFigureOut">
              <a:rPr lang="pt-BR" smtClean="0"/>
              <a:t>10/9/2012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97783-7332-471A-9C92-8974A51D5A2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4348" y="1428736"/>
            <a:ext cx="7772400" cy="1470025"/>
          </a:xfrm>
        </p:spPr>
        <p:txBody>
          <a:bodyPr>
            <a:noAutofit/>
          </a:bodyPr>
          <a:lstStyle/>
          <a:p>
            <a:r>
              <a:rPr lang="pt-BR" sz="9600" dirty="0" smtClean="0"/>
              <a:t>Plano Cidadão</a:t>
            </a:r>
            <a:endParaRPr lang="pt-BR" sz="9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57290" y="3286124"/>
            <a:ext cx="6400800" cy="1752600"/>
          </a:xfrm>
        </p:spPr>
        <p:txBody>
          <a:bodyPr>
            <a:noAutofit/>
          </a:bodyPr>
          <a:lstStyle/>
          <a:p>
            <a:r>
              <a:rPr lang="pt-BR" sz="4800" dirty="0" smtClean="0"/>
              <a:t>O Povo Realizando um Futuro Cada Vez Melhor</a:t>
            </a:r>
            <a:endParaRPr lang="pt-B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00034" y="214290"/>
            <a:ext cx="850112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CAPÍTULO III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/>
              <a:t>Discussão, formulação, redação e encaminhamento das contribuições populares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b="1" dirty="0" smtClean="0"/>
              <a:t>Art</a:t>
            </a:r>
            <a:r>
              <a:rPr lang="pt-BR" sz="3200" b="1" dirty="0"/>
              <a:t>. 7°. </a:t>
            </a:r>
            <a:r>
              <a:rPr lang="pt-BR" sz="3200" dirty="0"/>
              <a:t>A redação das propostas </a:t>
            </a:r>
            <a:r>
              <a:rPr lang="pt-BR" sz="3200" b="1" u="sng" dirty="0">
                <a:solidFill>
                  <a:srgbClr val="0070C0"/>
                </a:solidFill>
              </a:rPr>
              <a:t>será sempre que possível assistida</a:t>
            </a:r>
            <a:r>
              <a:rPr lang="pt-BR" sz="3200" dirty="0"/>
              <a:t> por representante da Secretaria de Planejamento.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00034" y="214290"/>
            <a:ext cx="850112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CAPÍTULO III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/>
              <a:t>Discussão, formulação, redação e encaminhamento das contribuições populares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b="1" dirty="0"/>
              <a:t>Art. 8°. </a:t>
            </a:r>
            <a:r>
              <a:rPr lang="pt-BR" sz="3200" dirty="0"/>
              <a:t>O encaminhamento das propostas populares será formalizado preferencialmente em meio eletrônico passando a </a:t>
            </a:r>
            <a:r>
              <a:rPr lang="pt-BR" sz="3200" b="1" u="sng" dirty="0">
                <a:solidFill>
                  <a:srgbClr val="0070C0"/>
                </a:solidFill>
              </a:rPr>
              <a:t>fazer parte do acervo público</a:t>
            </a:r>
            <a:r>
              <a:rPr lang="pt-BR" sz="3200" dirty="0"/>
              <a:t> sob a responsabilidade da Prefeitura Municipal.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00034" y="214290"/>
            <a:ext cx="850112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CAPÍTULO IV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/>
              <a:t>Controle e acompanhamento das indicações populares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b="1" dirty="0"/>
              <a:t>Art. 9°. </a:t>
            </a:r>
            <a:r>
              <a:rPr lang="pt-BR" sz="3200" dirty="0"/>
              <a:t>O Poder Executivo manterá sistema informatizado de </a:t>
            </a:r>
            <a:r>
              <a:rPr lang="pt-BR" sz="3200" b="1" u="sng" dirty="0">
                <a:solidFill>
                  <a:srgbClr val="0070C0"/>
                </a:solidFill>
              </a:rPr>
              <a:t>controle e acompanhamento de metas</a:t>
            </a:r>
            <a:r>
              <a:rPr lang="pt-BR" sz="3200" dirty="0"/>
              <a:t> que informem quantitativa e qualitativamente as indicações populares atendidas, não atendidas e atendidas parcialmente.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00034" y="214290"/>
            <a:ext cx="850112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CAPÍTULO IV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/>
              <a:t>Controle e acompanhamento das indicações populares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b="1" dirty="0" smtClean="0"/>
              <a:t>Parágrafo </a:t>
            </a:r>
            <a:r>
              <a:rPr lang="pt-BR" sz="3200" b="1" dirty="0"/>
              <a:t>Único: </a:t>
            </a:r>
            <a:r>
              <a:rPr lang="pt-BR" sz="3200" dirty="0"/>
              <a:t>O sistema deverá dispor para </a:t>
            </a:r>
            <a:r>
              <a:rPr lang="pt-BR" sz="3200" b="1" u="sng" dirty="0">
                <a:solidFill>
                  <a:srgbClr val="0070C0"/>
                </a:solidFill>
              </a:rPr>
              <a:t>livre consulta </a:t>
            </a:r>
            <a:r>
              <a:rPr lang="pt-BR" sz="3200" dirty="0"/>
              <a:t>os registros de inclusão, alterações, acessos, visualizações e encaminhamentos de cada indicação popular, com suas respectivas datas e horários.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00034" y="214290"/>
            <a:ext cx="850112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CAPÍTULO IV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/>
              <a:t>Controle e acompanhamento das indicações populares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b="1" dirty="0"/>
              <a:t>Art. 10. </a:t>
            </a:r>
            <a:r>
              <a:rPr lang="pt-BR" sz="3200" dirty="0"/>
              <a:t>O Poder Executivo </a:t>
            </a:r>
            <a:r>
              <a:rPr lang="pt-BR" sz="3200" b="1" u="sng" dirty="0">
                <a:solidFill>
                  <a:srgbClr val="0070C0"/>
                </a:solidFill>
              </a:rPr>
              <a:t>prestará contas</a:t>
            </a:r>
            <a:r>
              <a:rPr lang="pt-BR" sz="3200" dirty="0"/>
              <a:t>, através de audiência pública específica, das diretrizes, objetivos, metas, ações, programas, projetos e demais indicações populares </a:t>
            </a:r>
            <a:r>
              <a:rPr lang="pt-BR" sz="3200" dirty="0" smtClean="0"/>
              <a:t>para o </a:t>
            </a:r>
            <a:r>
              <a:rPr lang="pt-BR" sz="3200" dirty="0"/>
              <a:t>planejamento municipal considerando as informações extraídas do sistema de controle e acompanhamento de metas previsto no artigo anterior.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00034" y="214290"/>
            <a:ext cx="850112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CAPÍTULO IV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/>
              <a:t>Controle e acompanhamento das indicações populares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b="1" dirty="0"/>
              <a:t>Art. 10. </a:t>
            </a:r>
            <a:r>
              <a:rPr lang="pt-BR" sz="3200" dirty="0"/>
              <a:t>O Poder Executivo </a:t>
            </a:r>
            <a:r>
              <a:rPr lang="pt-BR" sz="3200" b="1" u="sng" dirty="0">
                <a:solidFill>
                  <a:srgbClr val="0070C0"/>
                </a:solidFill>
              </a:rPr>
              <a:t>prestará contas</a:t>
            </a:r>
            <a:r>
              <a:rPr lang="pt-BR" sz="3200" dirty="0"/>
              <a:t>, através de audiência pública específica, das diretrizes, objetivos, metas, ações, programas, projetos e demais indicações populares </a:t>
            </a:r>
            <a:r>
              <a:rPr lang="pt-BR" sz="3200" dirty="0" smtClean="0"/>
              <a:t>para o </a:t>
            </a:r>
            <a:r>
              <a:rPr lang="pt-BR" sz="3200" dirty="0"/>
              <a:t>planejamento municipal considerando as informações extraídas do sistema de controle e acompanhamento de metas previsto no artigo anterior.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00034" y="214290"/>
            <a:ext cx="850112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CAPÍTULO V</a:t>
            </a: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/>
              <a:t>Disposições finais</a:t>
            </a: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/>
              <a:t>Art. 11. O Poder Executivo regulamentará a presente Lei no </a:t>
            </a:r>
            <a:r>
              <a:rPr lang="pt-BR" sz="2800" b="1" u="sng" dirty="0">
                <a:solidFill>
                  <a:srgbClr val="0070C0"/>
                </a:solidFill>
              </a:rPr>
              <a:t>prazo de 120 (cento e </a:t>
            </a:r>
            <a:r>
              <a:rPr lang="pt-BR" sz="2800" b="1" u="sng" dirty="0" smtClean="0">
                <a:solidFill>
                  <a:srgbClr val="0070C0"/>
                </a:solidFill>
              </a:rPr>
              <a:t>vinte) dias </a:t>
            </a:r>
            <a:r>
              <a:rPr lang="pt-BR" sz="2800" dirty="0"/>
              <a:t>da data de sua publicação.</a:t>
            </a: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/>
              <a:t>Art. 12. O programa Plano Cidadão deverá iniciar sua aplicação pela </a:t>
            </a:r>
            <a:r>
              <a:rPr lang="pt-BR" sz="2800" b="1" u="sng" dirty="0">
                <a:solidFill>
                  <a:srgbClr val="0070C0"/>
                </a:solidFill>
              </a:rPr>
              <a:t>Lei de Diretrizes Orçamentárias para o ano de 2014 e para o Plano Plurianual do período 2014-2017</a:t>
            </a:r>
            <a:r>
              <a:rPr lang="pt-BR" sz="2800" dirty="0"/>
              <a:t>.</a:t>
            </a: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/>
              <a:t>Art. 13. Esta Lei entra em vigor na data de sua publicação.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00034" y="214290"/>
            <a:ext cx="850112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CAPÍTULO I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/>
              <a:t>Disposições preliminares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b="1" dirty="0"/>
              <a:t>Art. 1°. </a:t>
            </a:r>
            <a:r>
              <a:rPr lang="pt-BR" sz="3200" dirty="0"/>
              <a:t>Esta lei ordinária estabelece diretrizes de </a:t>
            </a:r>
            <a:r>
              <a:rPr lang="pt-BR" sz="3200" b="1" u="sng" dirty="0">
                <a:solidFill>
                  <a:srgbClr val="0070C0"/>
                </a:solidFill>
              </a:rPr>
              <a:t>participação popular </a:t>
            </a:r>
            <a:r>
              <a:rPr lang="pt-BR" sz="3200" dirty="0"/>
              <a:t>na formulação do </a:t>
            </a:r>
            <a:r>
              <a:rPr lang="pt-BR" sz="3200" b="1" u="sng" dirty="0">
                <a:solidFill>
                  <a:srgbClr val="0070C0"/>
                </a:solidFill>
              </a:rPr>
              <a:t>planejamento</a:t>
            </a:r>
            <a:r>
              <a:rPr lang="pt-BR" sz="3200" dirty="0"/>
              <a:t> governamental do município de São Mateus do Sul.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b="1" dirty="0"/>
              <a:t>Parágrafo Único</a:t>
            </a:r>
            <a:r>
              <a:rPr lang="pt-BR" sz="3200" dirty="0"/>
              <a:t>: A metodologia implantada por esta lei será denominada “Plano Cidadão” e constará em cada Plano Plurianual como </a:t>
            </a:r>
            <a:r>
              <a:rPr lang="pt-BR" sz="3200" b="1" u="sng" dirty="0">
                <a:solidFill>
                  <a:srgbClr val="0070C0"/>
                </a:solidFill>
              </a:rPr>
              <a:t>programa de duração continuada</a:t>
            </a:r>
            <a:r>
              <a:rPr lang="pt-BR" sz="32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00034" y="214290"/>
            <a:ext cx="850112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CAPÍTULO I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/>
              <a:t>Disposições preliminares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b="1" dirty="0" smtClean="0"/>
              <a:t>Art</a:t>
            </a:r>
            <a:r>
              <a:rPr lang="pt-BR" sz="3200" b="1" dirty="0"/>
              <a:t>. 2°. </a:t>
            </a:r>
            <a:r>
              <a:rPr lang="pt-BR" sz="3200" dirty="0"/>
              <a:t>Para a elaboração das leis Orçamentária Anual e de Diretrizes Orçamentárias, do Plano Plurianual, para a revisão do Plano Diretor e para emendas na Lei Orgânica, </a:t>
            </a:r>
            <a:r>
              <a:rPr lang="pt-BR" sz="3200" b="1" u="sng" dirty="0">
                <a:solidFill>
                  <a:srgbClr val="0070C0"/>
                </a:solidFill>
              </a:rPr>
              <a:t>o Poder Executivo deverá considerar prioritariamente as indicações estabelecidas pela população </a:t>
            </a:r>
            <a:r>
              <a:rPr lang="pt-BR" sz="3200" dirty="0"/>
              <a:t>através do programa Plano Cidadão.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00034" y="214290"/>
            <a:ext cx="850112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CAPÍTULO II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/>
              <a:t>Representação popular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b="1" dirty="0"/>
              <a:t>Art. 3°. </a:t>
            </a:r>
            <a:r>
              <a:rPr lang="pt-BR" sz="3200" b="1" u="sng" dirty="0">
                <a:solidFill>
                  <a:srgbClr val="0070C0"/>
                </a:solidFill>
              </a:rPr>
              <a:t>Qualquer cidadão </a:t>
            </a:r>
            <a:r>
              <a:rPr lang="pt-BR" sz="3200" dirty="0"/>
              <a:t>isoladamente ou em conjunto poderá representar ou se fazer representado </a:t>
            </a:r>
            <a:r>
              <a:rPr lang="pt-BR" sz="3200" b="1" u="sng" dirty="0">
                <a:solidFill>
                  <a:srgbClr val="0070C0"/>
                </a:solidFill>
              </a:rPr>
              <a:t>em todas as instâncias </a:t>
            </a:r>
            <a:r>
              <a:rPr lang="pt-BR" sz="3200" dirty="0"/>
              <a:t>do Plano Cidadão.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00034" y="214290"/>
            <a:ext cx="850112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CAPÍTULO II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/>
              <a:t>Representação popular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b="1" dirty="0" smtClean="0"/>
              <a:t>Art</a:t>
            </a:r>
            <a:r>
              <a:rPr lang="pt-BR" sz="3200" b="1" dirty="0"/>
              <a:t>. 4°. </a:t>
            </a:r>
            <a:r>
              <a:rPr lang="pt-BR" sz="3200" dirty="0"/>
              <a:t>A Secretaria de Planejamento coordenará as atividades do Plano Cidadão perante as demais secretarias, Câmara Municipal, conselhos, associações de moradores e demais entidades públicas ou privadas representativas da sociedade civil organizada</a:t>
            </a:r>
            <a:r>
              <a:rPr lang="pt-BR" sz="3200" dirty="0" smtClean="0"/>
              <a:t>.</a:t>
            </a:r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00034" y="214290"/>
            <a:ext cx="850112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CAPÍTULO II</a:t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>Representação popular </a:t>
            </a:r>
            <a:endParaRPr lang="pt-BR" sz="3200" dirty="0" smtClean="0"/>
          </a:p>
          <a:p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b="1" dirty="0"/>
              <a:t>P</a:t>
            </a:r>
            <a:r>
              <a:rPr lang="pt-BR" sz="3200" b="1" dirty="0" smtClean="0"/>
              <a:t>arágrafo Único</a:t>
            </a:r>
            <a:r>
              <a:rPr lang="pt-BR" sz="3200" dirty="0" smtClean="0"/>
              <a:t>: A Secretaria de Planejamento identificará segmentos da sociedade não engajados no Plano Cidadão e promoverá </a:t>
            </a:r>
            <a:r>
              <a:rPr lang="pt-BR" sz="3200" b="1" u="sng" dirty="0" smtClean="0">
                <a:solidFill>
                  <a:srgbClr val="0070C0"/>
                </a:solidFill>
              </a:rPr>
              <a:t>ações educativas visando sua integração ao processo </a:t>
            </a:r>
            <a:r>
              <a:rPr lang="pt-BR" sz="3200" dirty="0" smtClean="0"/>
              <a:t>em tempo de formularem suas contribuições às peças de planejamento governamental objeto deste programa.</a:t>
            </a:r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00034" y="214290"/>
            <a:ext cx="850112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CAPÍTULO III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/>
              <a:t>Discussão, formulação, redação e encaminhamento das contribuições populares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b="1" dirty="0"/>
              <a:t>Art. 5°. </a:t>
            </a:r>
            <a:r>
              <a:rPr lang="pt-BR" sz="3200" dirty="0"/>
              <a:t>A discussão dos temas se fará </a:t>
            </a:r>
            <a:r>
              <a:rPr lang="pt-BR" sz="3200" b="1" u="sng" dirty="0">
                <a:solidFill>
                  <a:srgbClr val="0070C0"/>
                </a:solidFill>
              </a:rPr>
              <a:t>livremente</a:t>
            </a:r>
            <a:r>
              <a:rPr lang="pt-BR" sz="3200" dirty="0"/>
              <a:t> conforme métodos e critérios de cada grupo social, os quais </a:t>
            </a:r>
            <a:r>
              <a:rPr lang="pt-BR" sz="3200" b="1" u="sng" dirty="0">
                <a:solidFill>
                  <a:srgbClr val="0070C0"/>
                </a:solidFill>
              </a:rPr>
              <a:t>poderão requisitar a assistência </a:t>
            </a:r>
            <a:r>
              <a:rPr lang="pt-BR" sz="3200" dirty="0"/>
              <a:t>da Secretaria de Planejamento.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00034" y="214290"/>
            <a:ext cx="850112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CAPÍTULO III</a:t>
            </a: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/>
              <a:t>Discussão, formulação, redação e encaminhamento das contribuições populares</a:t>
            </a: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>§ </a:t>
            </a:r>
            <a:r>
              <a:rPr lang="pt-BR" sz="2800" dirty="0"/>
              <a:t>1°. O interessado deverá requerer a assistência formalmente à Secretaria de Planejamento com antecedência mínima de quinze dias corridos do evento.</a:t>
            </a: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/>
              <a:t>§ 2°. A Secretaria de Planejamento terá três dias úteis para instruir o requerimento </a:t>
            </a:r>
            <a:r>
              <a:rPr lang="pt-BR" sz="2800" b="1" u="sng" dirty="0">
                <a:solidFill>
                  <a:srgbClr val="0070C0"/>
                </a:solidFill>
              </a:rPr>
              <a:t>com os elementos necessários para o seu provimento </a:t>
            </a:r>
            <a:r>
              <a:rPr lang="pt-BR" sz="2800" dirty="0"/>
              <a:t>ou com a justificativa de indeferimento, comunicando o interessado nesse prazo.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00034" y="214290"/>
            <a:ext cx="850112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CAPÍTULO III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/>
              <a:t>Discussão, formulação, redação e encaminhamento das contribuições populares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b="1" dirty="0" smtClean="0"/>
              <a:t>Art</a:t>
            </a:r>
            <a:r>
              <a:rPr lang="pt-BR" sz="3200" b="1" dirty="0"/>
              <a:t>. 6°. </a:t>
            </a:r>
            <a:r>
              <a:rPr lang="pt-BR" sz="3200" dirty="0"/>
              <a:t>A formulação dos elementos de planejamento poderá ser efetuada sem necessidade de se cumprir requisitos formais de redação, dando </a:t>
            </a:r>
            <a:r>
              <a:rPr lang="pt-BR" sz="3200" b="1" u="sng" dirty="0">
                <a:solidFill>
                  <a:srgbClr val="0070C0"/>
                </a:solidFill>
              </a:rPr>
              <a:t>prioridade absoluta à essência da vontade popular</a:t>
            </a:r>
            <a:r>
              <a:rPr lang="pt-BR" sz="3200" dirty="0"/>
              <a:t> sobre a forma como esta se manifesta.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40</Words>
  <Application>Microsoft Office PowerPoint</Application>
  <PresentationFormat>Apresentação na tela (4:3)</PresentationFormat>
  <Paragraphs>18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Tema do Office</vt:lpstr>
      <vt:lpstr>Plano Cidadão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Plano Cidadão</dc:title>
  <dc:creator>Tatiana</dc:creator>
  <cp:lastModifiedBy>Tatiana</cp:lastModifiedBy>
  <cp:revision>7</cp:revision>
  <dcterms:created xsi:type="dcterms:W3CDTF">2012-09-10T13:25:44Z</dcterms:created>
  <dcterms:modified xsi:type="dcterms:W3CDTF">2012-09-10T15:00:01Z</dcterms:modified>
</cp:coreProperties>
</file>